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75" r:id="rId2"/>
    <p:sldId id="262" r:id="rId3"/>
    <p:sldId id="263" r:id="rId4"/>
    <p:sldId id="264" r:id="rId5"/>
    <p:sldId id="265" r:id="rId6"/>
    <p:sldId id="266" r:id="rId7"/>
    <p:sldId id="267" r:id="rId8"/>
    <p:sldId id="256" r:id="rId9"/>
    <p:sldId id="257" r:id="rId10"/>
    <p:sldId id="258" r:id="rId11"/>
    <p:sldId id="259" r:id="rId12"/>
    <p:sldId id="260" r:id="rId13"/>
    <p:sldId id="261" r:id="rId14"/>
    <p:sldId id="276" r:id="rId15"/>
    <p:sldId id="277" r:id="rId16"/>
    <p:sldId id="280" r:id="rId17"/>
    <p:sldId id="278" r:id="rId18"/>
    <p:sldId id="279"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60"/>
  </p:normalViewPr>
  <p:slideViewPr>
    <p:cSldViewPr snapToGrid="0">
      <p:cViewPr varScale="1">
        <p:scale>
          <a:sx n="85" d="100"/>
          <a:sy n="85" d="100"/>
        </p:scale>
        <p:origin x="96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5E21229-E81A-489A-86F9-2BC86AC23EFA}" type="datetimeFigureOut">
              <a:rPr lang="en-IN" smtClean="0"/>
              <a:t>09-10-2019</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2044902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214983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93794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C7108D2B-01A5-46A7-B68F-47DE62838291}"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2276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464652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E21229-E81A-489A-86F9-2BC86AC23EFA}" type="datetimeFigureOut">
              <a:rPr lang="en-IN" smtClean="0"/>
              <a:t>09-10-2019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72474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E21229-E81A-489A-86F9-2BC86AC23EFA}" type="datetimeFigureOut">
              <a:rPr lang="en-IN" smtClean="0"/>
              <a:t>09-10-2019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217893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E21229-E81A-489A-86F9-2BC86AC23EFA}" type="datetimeFigureOut">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964728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5E21229-E81A-489A-86F9-2BC86AC23EFA}" type="datetimeFigureOut">
              <a:rPr lang="en-IN" smtClean="0"/>
              <a:t>09-10-2019</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49958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E21229-E81A-489A-86F9-2BC86AC23EFA}" type="datetimeFigureOut">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9702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5E21229-E81A-489A-86F9-2BC86AC23EFA}" type="datetimeFigureOut">
              <a:rPr lang="en-IN" smtClean="0"/>
              <a:t>09-10-2019</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3511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65327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E21229-E81A-489A-86F9-2BC86AC23EFA}" type="datetimeFigureOut">
              <a:rPr lang="en-IN" smtClean="0"/>
              <a:t>09-10-2019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326099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E21229-E81A-489A-86F9-2BC86AC23EFA}" type="datetimeFigureOut">
              <a:rPr lang="en-IN" smtClean="0"/>
              <a:t>09-10-2019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228138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21229-E81A-489A-86F9-2BC86AC23EFA}" type="datetimeFigureOut">
              <a:rPr lang="en-IN" smtClean="0"/>
              <a:t>09-10-2019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350191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804571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21229-E81A-489A-86F9-2BC86AC23EFA}" type="datetimeFigureOut">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108D2B-01A5-46A7-B68F-47DE62838291}" type="slidenum">
              <a:rPr lang="en-IN" smtClean="0"/>
              <a:t>‹#›</a:t>
            </a:fld>
            <a:endParaRPr lang="en-IN"/>
          </a:p>
        </p:txBody>
      </p:sp>
    </p:spTree>
    <p:extLst>
      <p:ext uri="{BB962C8B-B14F-4D97-AF65-F5344CB8AC3E}">
        <p14:creationId xmlns:p14="http://schemas.microsoft.com/office/powerpoint/2010/main" val="143019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E21229-E81A-489A-86F9-2BC86AC23EFA}" type="datetimeFigureOut">
              <a:rPr lang="en-IN" smtClean="0"/>
              <a:t>09-10-2019</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108D2B-01A5-46A7-B68F-47DE62838291}" type="slidenum">
              <a:rPr lang="en-IN" smtClean="0"/>
              <a:t>‹#›</a:t>
            </a:fld>
            <a:endParaRPr lang="en-IN"/>
          </a:p>
        </p:txBody>
      </p:sp>
    </p:spTree>
    <p:extLst>
      <p:ext uri="{BB962C8B-B14F-4D97-AF65-F5344CB8AC3E}">
        <p14:creationId xmlns:p14="http://schemas.microsoft.com/office/powerpoint/2010/main" val="104448167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ergy.economictimes.indiatimes.com/tag/powergrid" TargetMode="External"/><Relationship Id="rId2" Type="http://schemas.openxmlformats.org/officeDocument/2006/relationships/hyperlink" Target="https://energy.economictimes.indiatimes.com/news/power" TargetMode="Externa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en.wikipedia.org/wiki/Mechanical_power" TargetMode="External"/><Relationship Id="rId7" Type="http://schemas.openxmlformats.org/officeDocument/2006/relationships/image" Target="../media/image7.jpeg"/><Relationship Id="rId2" Type="http://schemas.openxmlformats.org/officeDocument/2006/relationships/hyperlink" Target="https://en.wikipedia.org/wiki/Wind" TargetMode="External"/><Relationship Id="rId1" Type="http://schemas.openxmlformats.org/officeDocument/2006/relationships/slideLayout" Target="../slideLayouts/slideLayout2.xml"/><Relationship Id="rId6" Type="http://schemas.openxmlformats.org/officeDocument/2006/relationships/hyperlink" Target="https://en.wikipedia.org/wiki/Sustainable_energy" TargetMode="External"/><Relationship Id="rId5" Type="http://schemas.openxmlformats.org/officeDocument/2006/relationships/hyperlink" Target="https://en.wikipedia.org/wiki/Electric_generator" TargetMode="External"/><Relationship Id="rId4" Type="http://schemas.openxmlformats.org/officeDocument/2006/relationships/hyperlink" Target="https://en.wikipedia.org/wiki/Wind_turbin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en.wikipedia.org/wiki/Solar_heating" TargetMode="External"/><Relationship Id="rId7" Type="http://schemas.openxmlformats.org/officeDocument/2006/relationships/hyperlink" Target="https://en.wikipedia.org/wiki/Artificial_photosynthesis" TargetMode="External"/><Relationship Id="rId2" Type="http://schemas.openxmlformats.org/officeDocument/2006/relationships/hyperlink" Target="https://en.wikipedia.org/wiki/Solar_irradiance" TargetMode="External"/><Relationship Id="rId1" Type="http://schemas.openxmlformats.org/officeDocument/2006/relationships/slideLayout" Target="../slideLayouts/slideLayout2.xml"/><Relationship Id="rId6" Type="http://schemas.openxmlformats.org/officeDocument/2006/relationships/hyperlink" Target="https://en.wikipedia.org/wiki/Solar_architecture" TargetMode="External"/><Relationship Id="rId5" Type="http://schemas.openxmlformats.org/officeDocument/2006/relationships/hyperlink" Target="https://en.wikipedia.org/wiki/Solar_thermal_energy" TargetMode="External"/><Relationship Id="rId4" Type="http://schemas.openxmlformats.org/officeDocument/2006/relationships/hyperlink" Target="https://en.wikipedia.org/wiki/Photovoltaics" TargetMode="External"/><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s://en.wikipedia.org/wiki/Season" TargetMode="External"/><Relationship Id="rId7" Type="http://schemas.openxmlformats.org/officeDocument/2006/relationships/hyperlink" Target="https://en.wikipedia.org/wiki/Crop_yield" TargetMode="External"/><Relationship Id="rId2" Type="http://schemas.openxmlformats.org/officeDocument/2006/relationships/hyperlink" Target="https://en.wikipedia.org/wiki/Crop" TargetMode="External"/><Relationship Id="rId1" Type="http://schemas.openxmlformats.org/officeDocument/2006/relationships/slideLayout" Target="../slideLayouts/slideLayout2.xml"/><Relationship Id="rId6" Type="http://schemas.openxmlformats.org/officeDocument/2006/relationships/hyperlink" Target="https://en.wikipedia.org/wiki/Soil_fertility" TargetMode="External"/><Relationship Id="rId5" Type="http://schemas.openxmlformats.org/officeDocument/2006/relationships/hyperlink" Target="https://en.wikipedia.org/wiki/Soil_erosion" TargetMode="External"/><Relationship Id="rId4" Type="http://schemas.openxmlformats.org/officeDocument/2006/relationships/hyperlink" Target="https://en.wikipedia.org/wiki/Soil" TargetMode="External"/><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9">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92F1C07F-DEF1-4EAE-B7D8-A69B46300512}"/>
              </a:ext>
            </a:extLst>
          </p:cNvPr>
          <p:cNvSpPr>
            <a:spLocks noGrp="1"/>
          </p:cNvSpPr>
          <p:nvPr>
            <p:ph type="ctrTitle"/>
          </p:nvPr>
        </p:nvSpPr>
        <p:spPr>
          <a:xfrm>
            <a:off x="4976028" y="965200"/>
            <a:ext cx="6170943" cy="4329641"/>
          </a:xfrm>
        </p:spPr>
        <p:txBody>
          <a:bodyPr anchor="ctr">
            <a:normAutofit/>
          </a:bodyPr>
          <a:lstStyle/>
          <a:p>
            <a:r>
              <a:rPr lang="en-US" sz="5400"/>
              <a:t>SUSTAINABILITY AND DEVELOPMENT</a:t>
            </a:r>
          </a:p>
        </p:txBody>
      </p:sp>
      <p:sp>
        <p:nvSpPr>
          <p:cNvPr id="3" name="Subtitle 2">
            <a:extLst>
              <a:ext uri="{FF2B5EF4-FFF2-40B4-BE49-F238E27FC236}">
                <a16:creationId xmlns:a16="http://schemas.microsoft.com/office/drawing/2014/main" id="{41FA9D31-9027-4D04-8521-4BDD052AFF75}"/>
              </a:ext>
            </a:extLst>
          </p:cNvPr>
          <p:cNvSpPr>
            <a:spLocks noGrp="1"/>
          </p:cNvSpPr>
          <p:nvPr>
            <p:ph type="subTitle" idx="1"/>
          </p:nvPr>
        </p:nvSpPr>
        <p:spPr>
          <a:xfrm>
            <a:off x="965200" y="965200"/>
            <a:ext cx="3367361" cy="4329641"/>
          </a:xfrm>
        </p:spPr>
        <p:txBody>
          <a:bodyPr anchor="ctr">
            <a:normAutofit/>
          </a:bodyPr>
          <a:lstStyle/>
          <a:p>
            <a:pPr algn="r"/>
            <a:r>
              <a:rPr lang="en-US"/>
              <a:t>19115103-19115108</a:t>
            </a:r>
          </a:p>
        </p:txBody>
      </p:sp>
      <p:cxnSp>
        <p:nvCxnSpPr>
          <p:cNvPr id="15" name="Straight Connector 11">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85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9EFF2-4F9F-48AC-BE62-F29656E5B54F}"/>
              </a:ext>
            </a:extLst>
          </p:cNvPr>
          <p:cNvSpPr>
            <a:spLocks noGrp="1"/>
          </p:cNvSpPr>
          <p:nvPr>
            <p:ph idx="1"/>
          </p:nvPr>
        </p:nvSpPr>
        <p:spPr>
          <a:xfrm>
            <a:off x="527481" y="497741"/>
            <a:ext cx="10515600" cy="4351338"/>
          </a:xfrm>
        </p:spPr>
        <p:txBody>
          <a:bodyPr>
            <a:normAutofit/>
          </a:bodyPr>
          <a:lstStyle/>
          <a:p>
            <a:pPr marL="0" indent="0">
              <a:buNone/>
            </a:pPr>
            <a:r>
              <a:rPr lang="en-IN" sz="2400" dirty="0"/>
              <a:t>The government offered a 10% tax credit (up to $ 4,000) at the cost of a ZEV. The California Energy Commission began funding the Electric Vehicle Loan Program which provides an electric vehicle.</a:t>
            </a:r>
          </a:p>
          <a:p>
            <a:pPr marL="0" indent="0">
              <a:buNone/>
            </a:pPr>
            <a:r>
              <a:rPr lang="en-IN" sz="2400" dirty="0"/>
              <a:t>A number of local incentives for ZEV have also been established in the last two years. </a:t>
            </a:r>
          </a:p>
        </p:txBody>
      </p:sp>
      <p:pic>
        <p:nvPicPr>
          <p:cNvPr id="4" name="Picture 3">
            <a:extLst>
              <a:ext uri="{FF2B5EF4-FFF2-40B4-BE49-F238E27FC236}">
                <a16:creationId xmlns:a16="http://schemas.microsoft.com/office/drawing/2014/main" id="{04657A32-B242-4825-8976-8654A4B78D93}"/>
              </a:ext>
            </a:extLst>
          </p:cNvPr>
          <p:cNvPicPr/>
          <p:nvPr/>
        </p:nvPicPr>
        <p:blipFill rotWithShape="1">
          <a:blip r:embed="rId2">
            <a:extLst>
              <a:ext uri="{28A0092B-C50C-407E-A947-70E740481C1C}">
                <a14:useLocalDpi xmlns:a14="http://schemas.microsoft.com/office/drawing/2010/main" val="0"/>
              </a:ext>
            </a:extLst>
          </a:blip>
          <a:srcRect l="3924" t="4606" r="4192" b="5807"/>
          <a:stretch/>
        </p:blipFill>
        <p:spPr bwMode="auto">
          <a:xfrm>
            <a:off x="1148919" y="3017521"/>
            <a:ext cx="4053001" cy="2265680"/>
          </a:xfrm>
          <a:prstGeom prst="rect">
            <a:avLst/>
          </a:prstGeom>
          <a:noFill/>
          <a:ln>
            <a:noFill/>
          </a:ln>
        </p:spPr>
      </p:pic>
    </p:spTree>
    <p:extLst>
      <p:ext uri="{BB962C8B-B14F-4D97-AF65-F5344CB8AC3E}">
        <p14:creationId xmlns:p14="http://schemas.microsoft.com/office/powerpoint/2010/main" val="116745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04963-C537-4C93-8481-7A13D30F1D3E}"/>
              </a:ext>
            </a:extLst>
          </p:cNvPr>
          <p:cNvSpPr>
            <a:spLocks noGrp="1"/>
          </p:cNvSpPr>
          <p:nvPr>
            <p:ph idx="1"/>
          </p:nvPr>
        </p:nvSpPr>
        <p:spPr>
          <a:xfrm>
            <a:off x="838199" y="569480"/>
            <a:ext cx="10827327" cy="5572702"/>
          </a:xfrm>
        </p:spPr>
        <p:txBody>
          <a:bodyPr>
            <a:normAutofit/>
          </a:bodyPr>
          <a:lstStyle/>
          <a:p>
            <a:pPr marL="0" indent="0">
              <a:buNone/>
            </a:pPr>
            <a:r>
              <a:rPr lang="en-IN" sz="2400" dirty="0"/>
              <a:t>Low emission vehicles and clean fuel regulations include requirements that outline ZEV production for the seven largest auto producers through the year 2003. As per the original plan, ZEVs would be 2% of total production in 1998, 5% in 2001 and 10%.</a:t>
            </a:r>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dirty="0"/>
              <a:t>To help auto manufacturers meet these regulations, economic incentives were created at the federal, state, and local levels. </a:t>
            </a:r>
          </a:p>
        </p:txBody>
      </p:sp>
      <p:pic>
        <p:nvPicPr>
          <p:cNvPr id="4" name="Picture 3">
            <a:extLst>
              <a:ext uri="{FF2B5EF4-FFF2-40B4-BE49-F238E27FC236}">
                <a16:creationId xmlns:a16="http://schemas.microsoft.com/office/drawing/2014/main" id="{1A3F8FBE-0A92-4D89-9ACF-4C5E164E94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73826" y="2276331"/>
            <a:ext cx="4394835" cy="2667000"/>
          </a:xfrm>
          <a:prstGeom prst="rect">
            <a:avLst/>
          </a:prstGeom>
          <a:noFill/>
          <a:ln>
            <a:noFill/>
          </a:ln>
        </p:spPr>
      </p:pic>
      <p:pic>
        <p:nvPicPr>
          <p:cNvPr id="5" name="Picture 4">
            <a:extLst>
              <a:ext uri="{FF2B5EF4-FFF2-40B4-BE49-F238E27FC236}">
                <a16:creationId xmlns:a16="http://schemas.microsoft.com/office/drawing/2014/main" id="{29549A56-B409-4785-A60C-0C6872428B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2215371"/>
            <a:ext cx="3038762" cy="2667000"/>
          </a:xfrm>
          <a:prstGeom prst="rect">
            <a:avLst/>
          </a:prstGeom>
          <a:noFill/>
          <a:ln>
            <a:noFill/>
          </a:ln>
        </p:spPr>
      </p:pic>
    </p:spTree>
    <p:extLst>
      <p:ext uri="{BB962C8B-B14F-4D97-AF65-F5344CB8AC3E}">
        <p14:creationId xmlns:p14="http://schemas.microsoft.com/office/powerpoint/2010/main" val="37379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3C5D-2D48-4F58-A479-502552E95382}"/>
              </a:ext>
            </a:extLst>
          </p:cNvPr>
          <p:cNvSpPr>
            <a:spLocks noGrp="1"/>
          </p:cNvSpPr>
          <p:nvPr>
            <p:ph type="title"/>
          </p:nvPr>
        </p:nvSpPr>
        <p:spPr>
          <a:xfrm>
            <a:off x="838200" y="517236"/>
            <a:ext cx="10515600" cy="1173452"/>
          </a:xfrm>
        </p:spPr>
        <p:txBody>
          <a:bodyPr>
            <a:normAutofit fontScale="90000"/>
          </a:bodyPr>
          <a:lstStyle/>
          <a:p>
            <a:br>
              <a:rPr lang="en-IN" sz="3600" b="1" dirty="0">
                <a:solidFill>
                  <a:schemeClr val="tx1">
                    <a:lumMod val="75000"/>
                    <a:lumOff val="25000"/>
                  </a:schemeClr>
                </a:solidFill>
              </a:rPr>
            </a:br>
            <a:r>
              <a:rPr lang="en-IN" sz="3600" b="1" dirty="0">
                <a:solidFill>
                  <a:schemeClr val="tx1">
                    <a:lumMod val="75000"/>
                    <a:lumOff val="25000"/>
                  </a:schemeClr>
                </a:solidFill>
              </a:rPr>
              <a:t>IIT ROORKEE TO WORK ON ENERGY EFFICIENCY WITH POWER-GRID CORP</a:t>
            </a:r>
            <a:br>
              <a:rPr lang="en-IN" b="1" dirty="0">
                <a:solidFill>
                  <a:schemeClr val="tx1">
                    <a:lumMod val="75000"/>
                    <a:lumOff val="25000"/>
                  </a:schemeClr>
                </a:solidFill>
              </a:rPr>
            </a:br>
            <a:endParaRPr lang="en-IN" b="1" dirty="0"/>
          </a:p>
        </p:txBody>
      </p:sp>
      <p:sp>
        <p:nvSpPr>
          <p:cNvPr id="3" name="Content Placeholder 2">
            <a:extLst>
              <a:ext uri="{FF2B5EF4-FFF2-40B4-BE49-F238E27FC236}">
                <a16:creationId xmlns:a16="http://schemas.microsoft.com/office/drawing/2014/main" id="{941A1591-C408-4A78-B8AF-3AE3353761F9}"/>
              </a:ext>
            </a:extLst>
          </p:cNvPr>
          <p:cNvSpPr>
            <a:spLocks noGrp="1"/>
          </p:cNvSpPr>
          <p:nvPr>
            <p:ph idx="1"/>
          </p:nvPr>
        </p:nvSpPr>
        <p:spPr>
          <a:xfrm>
            <a:off x="736601" y="1989425"/>
            <a:ext cx="5359399" cy="4446885"/>
          </a:xfrm>
        </p:spPr>
        <p:txBody>
          <a:bodyPr>
            <a:normAutofit fontScale="92500" lnSpcReduction="20000"/>
          </a:bodyPr>
          <a:lstStyle/>
          <a:p>
            <a:pPr marL="0" indent="0">
              <a:buNone/>
            </a:pPr>
            <a:endParaRPr lang="en-IN" sz="2600" dirty="0"/>
          </a:p>
          <a:p>
            <a:pPr marL="0" indent="0">
              <a:buNone/>
            </a:pPr>
            <a:r>
              <a:rPr lang="en-IN" sz="2600" dirty="0"/>
              <a:t>The Indian Institute of Technology (IIT) Roorkee on 12th July, 2019 signed an MoU with </a:t>
            </a:r>
            <a:r>
              <a:rPr lang="en-IN" sz="2600" dirty="0">
                <a:hlinkClick r:id="rId2">
                  <a:extLst>
                    <a:ext uri="{A12FA001-AC4F-418D-AE19-62706E023703}">
                      <ahyp:hlinkClr xmlns:ahyp="http://schemas.microsoft.com/office/drawing/2018/hyperlinkcolor" val="tx"/>
                    </a:ext>
                  </a:extLst>
                </a:hlinkClick>
              </a:rPr>
              <a:t>power</a:t>
            </a:r>
            <a:r>
              <a:rPr lang="en-IN" sz="2600" dirty="0"/>
              <a:t> Grid Corporation of India Ltd (</a:t>
            </a:r>
            <a:r>
              <a:rPr lang="en-IN" sz="2600" dirty="0">
                <a:hlinkClick r:id="rId3">
                  <a:extLst>
                    <a:ext uri="{A12FA001-AC4F-418D-AE19-62706E023703}">
                      <ahyp:hlinkClr xmlns:ahyp="http://schemas.microsoft.com/office/drawing/2018/hyperlinkcolor" val="tx"/>
                    </a:ext>
                  </a:extLst>
                </a:hlinkClick>
              </a:rPr>
              <a:t>power-grid</a:t>
            </a:r>
            <a:r>
              <a:rPr lang="en-IN" sz="2600" dirty="0"/>
              <a:t>), state-run utility, on energy efficiency and sustainable energy.</a:t>
            </a:r>
            <a:br>
              <a:rPr lang="en-IN" sz="2600" dirty="0"/>
            </a:br>
            <a:br>
              <a:rPr lang="en-IN" sz="2600" dirty="0"/>
            </a:br>
            <a:r>
              <a:rPr lang="en-IN" sz="2600" dirty="0"/>
              <a:t>The MoU targets to bring together academic and industry/corporate prowess, in building efficient, reliable and low-cost energy systems.</a:t>
            </a:r>
          </a:p>
          <a:p>
            <a:pPr marL="0" indent="0">
              <a:buNone/>
            </a:pPr>
            <a:br>
              <a:rPr lang="en-IN" dirty="0"/>
            </a:br>
            <a:endParaRPr lang="en-IN" dirty="0"/>
          </a:p>
        </p:txBody>
      </p:sp>
      <p:pic>
        <p:nvPicPr>
          <p:cNvPr id="5" name="Picture 4">
            <a:extLst>
              <a:ext uri="{FF2B5EF4-FFF2-40B4-BE49-F238E27FC236}">
                <a16:creationId xmlns:a16="http://schemas.microsoft.com/office/drawing/2014/main" id="{4EAF43D0-CDC4-40F7-BC81-F070D662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117" y="2330983"/>
            <a:ext cx="5192279" cy="2236674"/>
          </a:xfrm>
          <a:prstGeom prst="rect">
            <a:avLst/>
          </a:prstGeom>
        </p:spPr>
      </p:pic>
    </p:spTree>
    <p:extLst>
      <p:ext uri="{BB962C8B-B14F-4D97-AF65-F5344CB8AC3E}">
        <p14:creationId xmlns:p14="http://schemas.microsoft.com/office/powerpoint/2010/main" val="154713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3F862-213A-415C-A49B-898B7B9B8AAE}"/>
              </a:ext>
            </a:extLst>
          </p:cNvPr>
          <p:cNvSpPr>
            <a:spLocks noGrp="1"/>
          </p:cNvSpPr>
          <p:nvPr>
            <p:ph idx="1"/>
          </p:nvPr>
        </p:nvSpPr>
        <p:spPr>
          <a:xfrm>
            <a:off x="616527" y="754207"/>
            <a:ext cx="10515600" cy="4351338"/>
          </a:xfrm>
        </p:spPr>
        <p:txBody>
          <a:bodyPr/>
          <a:lstStyle/>
          <a:p>
            <a:pPr marL="0" indent="0">
              <a:buNone/>
            </a:pPr>
            <a:r>
              <a:rPr lang="en-IN" sz="2400" dirty="0"/>
              <a:t>According to Sanjay Garg, Executive Director, POWERGRID, thanked IIT Roorkee for entrusting their company with this prestigious association.</a:t>
            </a:r>
            <a:br>
              <a:rPr lang="en-IN" sz="2400" dirty="0"/>
            </a:br>
            <a:r>
              <a:rPr lang="en-IN" sz="2400" dirty="0"/>
              <a:t>"IIT Roorkee is the first-ever academic institution for which POWERGRID will be providing cost-effective state of the art energy efficiency solutions. With this collaboration, we believe that there is going to be a lot of learning for our team members too," he said.</a:t>
            </a:r>
          </a:p>
          <a:p>
            <a:pPr marL="0" indent="0">
              <a:buNone/>
            </a:pPr>
            <a:endParaRPr lang="en-IN" dirty="0"/>
          </a:p>
        </p:txBody>
      </p:sp>
      <p:pic>
        <p:nvPicPr>
          <p:cNvPr id="5" name="Picture 4">
            <a:extLst>
              <a:ext uri="{FF2B5EF4-FFF2-40B4-BE49-F238E27FC236}">
                <a16:creationId xmlns:a16="http://schemas.microsoft.com/office/drawing/2014/main" id="{244D90E3-3720-4306-8637-351D5FADE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52042"/>
            <a:ext cx="5255953" cy="3150357"/>
          </a:xfrm>
          <a:prstGeom prst="rect">
            <a:avLst/>
          </a:prstGeom>
        </p:spPr>
      </p:pic>
    </p:spTree>
    <p:extLst>
      <p:ext uri="{BB962C8B-B14F-4D97-AF65-F5344CB8AC3E}">
        <p14:creationId xmlns:p14="http://schemas.microsoft.com/office/powerpoint/2010/main" val="345346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370-43F6-4267-9067-FC379C84D6C8}"/>
              </a:ext>
            </a:extLst>
          </p:cNvPr>
          <p:cNvSpPr>
            <a:spLocks noGrp="1"/>
          </p:cNvSpPr>
          <p:nvPr>
            <p:ph type="title"/>
          </p:nvPr>
        </p:nvSpPr>
        <p:spPr/>
        <p:txBody>
          <a:bodyPr/>
          <a:lstStyle/>
          <a:p>
            <a:r>
              <a:rPr lang="en-US" b="1" dirty="0">
                <a:latin typeface="+mn-lt"/>
              </a:rPr>
              <a:t>SUSTAINABILITY</a:t>
            </a:r>
          </a:p>
        </p:txBody>
      </p:sp>
      <p:sp>
        <p:nvSpPr>
          <p:cNvPr id="3" name="Content Placeholder 2">
            <a:extLst>
              <a:ext uri="{FF2B5EF4-FFF2-40B4-BE49-F238E27FC236}">
                <a16:creationId xmlns:a16="http://schemas.microsoft.com/office/drawing/2014/main" id="{6D6983B4-CC85-48B6-BB6A-41F0C376B5BC}"/>
              </a:ext>
            </a:extLst>
          </p:cNvPr>
          <p:cNvSpPr>
            <a:spLocks noGrp="1"/>
          </p:cNvSpPr>
          <p:nvPr>
            <p:ph idx="1"/>
          </p:nvPr>
        </p:nvSpPr>
        <p:spPr/>
        <p:txBody>
          <a:bodyPr/>
          <a:lstStyle/>
          <a:p>
            <a:r>
              <a:rPr lang="en-US" dirty="0"/>
              <a:t>Sustainability assessment (SA) is one of the most complex types of appraisal methodologies. Not only this does entail multidisciplinary aspects (environmental, economic and social), but also cultural and value-based elements. Besides, SA is usually conducted for supporting decision making and policy development in a broad context.</a:t>
            </a:r>
          </a:p>
          <a:p>
            <a:pPr marL="0" indent="0">
              <a:buNone/>
            </a:pPr>
            <a:endParaRPr lang="en-US" dirty="0"/>
          </a:p>
        </p:txBody>
      </p:sp>
      <p:pic>
        <p:nvPicPr>
          <p:cNvPr id="1026" name="Picture 2">
            <a:extLst>
              <a:ext uri="{FF2B5EF4-FFF2-40B4-BE49-F238E27FC236}">
                <a16:creationId xmlns:a16="http://schemas.microsoft.com/office/drawing/2014/main" id="{0292DFC1-2840-43B5-B719-F8262123B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421" y="367657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10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86DD-3261-4733-8F3B-98372C2F0C25}"/>
              </a:ext>
            </a:extLst>
          </p:cNvPr>
          <p:cNvSpPr>
            <a:spLocks noGrp="1"/>
          </p:cNvSpPr>
          <p:nvPr>
            <p:ph type="title"/>
          </p:nvPr>
        </p:nvSpPr>
        <p:spPr/>
        <p:txBody>
          <a:bodyPr/>
          <a:lstStyle/>
          <a:p>
            <a:r>
              <a:rPr lang="en-US" b="1" dirty="0"/>
              <a:t>Principles of Sustainability</a:t>
            </a:r>
            <a:endParaRPr lang="en-US" dirty="0"/>
          </a:p>
        </p:txBody>
      </p:sp>
      <p:sp>
        <p:nvSpPr>
          <p:cNvPr id="3" name="Content Placeholder 2">
            <a:extLst>
              <a:ext uri="{FF2B5EF4-FFF2-40B4-BE49-F238E27FC236}">
                <a16:creationId xmlns:a16="http://schemas.microsoft.com/office/drawing/2014/main" id="{A702B914-8640-43FC-8467-615660B5C22F}"/>
              </a:ext>
            </a:extLst>
          </p:cNvPr>
          <p:cNvSpPr>
            <a:spLocks noGrp="1"/>
          </p:cNvSpPr>
          <p:nvPr>
            <p:ph idx="1"/>
          </p:nvPr>
        </p:nvSpPr>
        <p:spPr/>
        <p:txBody>
          <a:bodyPr>
            <a:normAutofit/>
          </a:bodyPr>
          <a:lstStyle/>
          <a:p>
            <a:pPr marL="0" indent="0">
              <a:buNone/>
            </a:pPr>
            <a:r>
              <a:rPr lang="en-US" b="1" dirty="0"/>
              <a:t>1)The First Principle:</a:t>
            </a:r>
            <a:endParaRPr lang="en-US" dirty="0"/>
          </a:p>
          <a:p>
            <a:pPr marL="0" indent="0">
              <a:buNone/>
            </a:pPr>
            <a:r>
              <a:rPr lang="en-US" b="1" dirty="0"/>
              <a:t>      Contain entropy and ensure that the flow of resources, through and within          the economy, is as nearly non-declining as is permitted by physical laws</a:t>
            </a:r>
            <a:endParaRPr lang="en-US" dirty="0"/>
          </a:p>
          <a:p>
            <a:pPr marL="0" indent="0">
              <a:buNone/>
            </a:pPr>
            <a:br>
              <a:rPr lang="en-US" dirty="0"/>
            </a:br>
            <a:r>
              <a:rPr lang="en-US" b="1" dirty="0"/>
              <a:t>2)The Second Principle:</a:t>
            </a:r>
            <a:endParaRPr lang="en-US" dirty="0"/>
          </a:p>
          <a:p>
            <a:pPr marL="0" indent="0">
              <a:buNone/>
            </a:pPr>
            <a:r>
              <a:rPr lang="en-US" b="1" dirty="0"/>
              <a:t>Adopt an appropriate accounting system, fully aligned with the planet's ecological processes and reflecting true, comprehensive </a:t>
            </a:r>
            <a:r>
              <a:rPr lang="en-US" b="1" dirty="0" err="1"/>
              <a:t>biospheric</a:t>
            </a:r>
            <a:r>
              <a:rPr lang="en-US" b="1" dirty="0"/>
              <a:t> pricing to guide the economy.</a:t>
            </a:r>
            <a:endParaRPr lang="en-US" dirty="0"/>
          </a:p>
          <a:p>
            <a:pPr marL="0" indent="0">
              <a:buNone/>
            </a:pPr>
            <a:br>
              <a:rPr lang="en-US" dirty="0"/>
            </a:br>
            <a:endParaRPr lang="en-US" dirty="0"/>
          </a:p>
        </p:txBody>
      </p:sp>
    </p:spTree>
    <p:extLst>
      <p:ext uri="{BB962C8B-B14F-4D97-AF65-F5344CB8AC3E}">
        <p14:creationId xmlns:p14="http://schemas.microsoft.com/office/powerpoint/2010/main" val="1922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18D8A-B945-4ACA-9084-BF29F07E47F7}"/>
              </a:ext>
            </a:extLst>
          </p:cNvPr>
          <p:cNvSpPr>
            <a:spLocks noGrp="1"/>
          </p:cNvSpPr>
          <p:nvPr>
            <p:ph idx="1"/>
          </p:nvPr>
        </p:nvSpPr>
        <p:spPr/>
        <p:txBody>
          <a:bodyPr>
            <a:normAutofit fontScale="92500" lnSpcReduction="10000"/>
          </a:bodyPr>
          <a:lstStyle/>
          <a:p>
            <a:pPr marL="0" indent="0">
              <a:buNone/>
            </a:pPr>
            <a:r>
              <a:rPr lang="en-US" b="1" dirty="0"/>
              <a:t>3)The Third Principle:</a:t>
            </a:r>
            <a:endParaRPr lang="en-US" dirty="0"/>
          </a:p>
          <a:p>
            <a:pPr marL="0" indent="0">
              <a:buNone/>
            </a:pPr>
            <a:r>
              <a:rPr lang="en-US" b="1" dirty="0"/>
              <a:t>Ensure that the essential diversity of all forms of life in the Biosphere is maintained.</a:t>
            </a:r>
            <a:endParaRPr lang="en-US" dirty="0"/>
          </a:p>
          <a:p>
            <a:pPr marL="0" indent="0">
              <a:buNone/>
            </a:pPr>
            <a:br>
              <a:rPr lang="en-US" dirty="0"/>
            </a:br>
            <a:r>
              <a:rPr lang="en-US" b="1" dirty="0"/>
              <a:t>4)The Fourth Principle:</a:t>
            </a:r>
            <a:endParaRPr lang="en-US" dirty="0"/>
          </a:p>
          <a:p>
            <a:pPr marL="0" indent="0">
              <a:buNone/>
            </a:pPr>
            <a:r>
              <a:rPr lang="en-US" b="1" dirty="0"/>
              <a:t>Maximize degrees of freedom and potential self-realization of all humans without any individual or group, adversely affecting others.</a:t>
            </a:r>
            <a:endParaRPr lang="en-US" dirty="0"/>
          </a:p>
          <a:p>
            <a:pPr marL="0" indent="0">
              <a:buNone/>
            </a:pPr>
            <a:br>
              <a:rPr lang="en-US" dirty="0"/>
            </a:br>
            <a:r>
              <a:rPr lang="en-US" b="1" dirty="0"/>
              <a:t>5)The Fifth Principle:</a:t>
            </a:r>
            <a:endParaRPr lang="en-US" dirty="0"/>
          </a:p>
          <a:p>
            <a:pPr marL="0" indent="0">
              <a:buNone/>
            </a:pPr>
            <a:r>
              <a:rPr lang="en-US" b="1" dirty="0"/>
              <a:t>-Maximize degrees of freedom and potential</a:t>
            </a:r>
            <a:endParaRPr lang="en-US" dirty="0"/>
          </a:p>
          <a:p>
            <a:pPr marL="0" indent="0">
              <a:buNone/>
            </a:pPr>
            <a:r>
              <a:rPr lang="en-US" b="1" dirty="0"/>
              <a:t>-Recognize the seamless, dynamic continuum</a:t>
            </a:r>
            <a:endParaRPr lang="en-US" dirty="0"/>
          </a:p>
          <a:p>
            <a:pPr marL="0" indent="0">
              <a:buNone/>
            </a:pPr>
            <a:br>
              <a:rPr lang="en-US" dirty="0"/>
            </a:br>
            <a:endParaRPr lang="en-US" dirty="0"/>
          </a:p>
          <a:p>
            <a:endParaRPr lang="en-US" dirty="0"/>
          </a:p>
        </p:txBody>
      </p:sp>
    </p:spTree>
    <p:extLst>
      <p:ext uri="{BB962C8B-B14F-4D97-AF65-F5344CB8AC3E}">
        <p14:creationId xmlns:p14="http://schemas.microsoft.com/office/powerpoint/2010/main" val="220563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A8B3-BE04-4E71-9CD1-CAFE5AA8C561}"/>
              </a:ext>
            </a:extLst>
          </p:cNvPr>
          <p:cNvSpPr>
            <a:spLocks noGrp="1"/>
          </p:cNvSpPr>
          <p:nvPr>
            <p:ph type="title"/>
          </p:nvPr>
        </p:nvSpPr>
        <p:spPr>
          <a:xfrm>
            <a:off x="2256407" y="569064"/>
            <a:ext cx="8610600" cy="1293028"/>
          </a:xfrm>
        </p:spPr>
        <p:txBody>
          <a:bodyPr/>
          <a:lstStyle/>
          <a:p>
            <a:r>
              <a:rPr lang="en-US" b="1" dirty="0"/>
              <a:t>Procedure-</a:t>
            </a:r>
            <a:endParaRPr lang="en-US" dirty="0"/>
          </a:p>
        </p:txBody>
      </p:sp>
      <p:sp>
        <p:nvSpPr>
          <p:cNvPr id="3" name="Content Placeholder 2">
            <a:extLst>
              <a:ext uri="{FF2B5EF4-FFF2-40B4-BE49-F238E27FC236}">
                <a16:creationId xmlns:a16="http://schemas.microsoft.com/office/drawing/2014/main" id="{42D860CE-3361-4737-B873-0DEC2091BC4E}"/>
              </a:ext>
            </a:extLst>
          </p:cNvPr>
          <p:cNvSpPr>
            <a:spLocks noGrp="1"/>
          </p:cNvSpPr>
          <p:nvPr>
            <p:ph idx="1"/>
          </p:nvPr>
        </p:nvSpPr>
        <p:spPr>
          <a:xfrm>
            <a:off x="685800" y="2194560"/>
            <a:ext cx="4418860" cy="4024125"/>
          </a:xfrm>
        </p:spPr>
        <p:txBody>
          <a:bodyPr/>
          <a:lstStyle/>
          <a:p>
            <a:r>
              <a:rPr lang="en-US" dirty="0"/>
              <a:t>The SA procedure comprises several steps, based on the definition of : the approach to sustainability, the sustainability targets, the decision context and the methodological choices for the assessment. This is the core of the SA framework. It is composed of different phases:</a:t>
            </a:r>
          </a:p>
          <a:p>
            <a:pPr marL="0" indent="0" fontAlgn="base">
              <a:buNone/>
            </a:pPr>
            <a:endParaRPr lang="en-US" dirty="0"/>
          </a:p>
        </p:txBody>
      </p:sp>
      <p:pic>
        <p:nvPicPr>
          <p:cNvPr id="4" name="Picture 2">
            <a:extLst>
              <a:ext uri="{FF2B5EF4-FFF2-40B4-BE49-F238E27FC236}">
                <a16:creationId xmlns:a16="http://schemas.microsoft.com/office/drawing/2014/main" id="{E51FACF1-4A1E-4A7C-91E8-8991A0256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325" y="2269616"/>
            <a:ext cx="4736054" cy="344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6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EB3145-585A-48AD-9BB7-19388684842C}"/>
              </a:ext>
            </a:extLst>
          </p:cNvPr>
          <p:cNvSpPr>
            <a:spLocks noGrp="1"/>
          </p:cNvSpPr>
          <p:nvPr>
            <p:ph idx="1"/>
          </p:nvPr>
        </p:nvSpPr>
        <p:spPr>
          <a:xfrm>
            <a:off x="1600200" y="2185682"/>
            <a:ext cx="8458200" cy="4024125"/>
          </a:xfrm>
        </p:spPr>
        <p:txBody>
          <a:bodyPr/>
          <a:lstStyle/>
          <a:p>
            <a:pPr fontAlgn="base"/>
            <a:r>
              <a:rPr lang="en-US" dirty="0"/>
              <a:t>Identification of the most suitable assessment methodologies (and related methods,3 models, tools, and indicators);</a:t>
            </a:r>
          </a:p>
          <a:p>
            <a:pPr fontAlgn="base"/>
            <a:r>
              <a:rPr lang="en-US" dirty="0"/>
              <a:t>Sensitivity and uncertainty analysis of the assessment framework;</a:t>
            </a:r>
          </a:p>
          <a:p>
            <a:pPr fontAlgn="base"/>
            <a:r>
              <a:rPr lang="en-US" dirty="0"/>
              <a:t>Definition of monitoring strategies to track progress towards sustainability</a:t>
            </a:r>
          </a:p>
          <a:p>
            <a:endParaRPr lang="en-US" dirty="0"/>
          </a:p>
        </p:txBody>
      </p:sp>
    </p:spTree>
    <p:extLst>
      <p:ext uri="{BB962C8B-B14F-4D97-AF65-F5344CB8AC3E}">
        <p14:creationId xmlns:p14="http://schemas.microsoft.com/office/powerpoint/2010/main" val="23050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87F8-D53B-40E4-A356-CBBB224D0CA4}"/>
              </a:ext>
            </a:extLst>
          </p:cNvPr>
          <p:cNvSpPr>
            <a:spLocks noGrp="1"/>
          </p:cNvSpPr>
          <p:nvPr>
            <p:ph type="title"/>
          </p:nvPr>
        </p:nvSpPr>
        <p:spPr/>
        <p:txBody>
          <a:bodyPr/>
          <a:lstStyle/>
          <a:p>
            <a:r>
              <a:rPr lang="en-US" dirty="0"/>
              <a:t>ABOUT US</a:t>
            </a:r>
          </a:p>
        </p:txBody>
      </p:sp>
      <p:sp>
        <p:nvSpPr>
          <p:cNvPr id="3" name="Content Placeholder 2">
            <a:extLst>
              <a:ext uri="{FF2B5EF4-FFF2-40B4-BE49-F238E27FC236}">
                <a16:creationId xmlns:a16="http://schemas.microsoft.com/office/drawing/2014/main" id="{B40A265F-550F-4CD8-BE48-A52A47689A6F}"/>
              </a:ext>
            </a:extLst>
          </p:cNvPr>
          <p:cNvSpPr>
            <a:spLocks noGrp="1"/>
          </p:cNvSpPr>
          <p:nvPr>
            <p:ph idx="1"/>
          </p:nvPr>
        </p:nvSpPr>
        <p:spPr/>
        <p:txBody>
          <a:bodyPr/>
          <a:lstStyle/>
          <a:p>
            <a:r>
              <a:rPr lang="en-US" dirty="0"/>
              <a:t>103 – Rohan Mallick</a:t>
            </a:r>
          </a:p>
          <a:p>
            <a:r>
              <a:rPr lang="en-US" dirty="0"/>
              <a:t>104 – Rohit Garde</a:t>
            </a:r>
          </a:p>
          <a:p>
            <a:r>
              <a:rPr lang="en-US" dirty="0"/>
              <a:t>105 – </a:t>
            </a:r>
            <a:r>
              <a:rPr lang="en-US" dirty="0" err="1"/>
              <a:t>Rohitaksh</a:t>
            </a:r>
            <a:r>
              <a:rPr lang="en-US" dirty="0"/>
              <a:t> </a:t>
            </a:r>
            <a:r>
              <a:rPr lang="en-US" dirty="0" err="1"/>
              <a:t>choudhary</a:t>
            </a:r>
            <a:endParaRPr lang="en-US" dirty="0"/>
          </a:p>
          <a:p>
            <a:r>
              <a:rPr lang="en-US" dirty="0"/>
              <a:t>106 – </a:t>
            </a:r>
            <a:r>
              <a:rPr lang="en-US" dirty="0" err="1"/>
              <a:t>Shanmathi</a:t>
            </a:r>
            <a:r>
              <a:rPr lang="en-US" dirty="0"/>
              <a:t> S</a:t>
            </a:r>
          </a:p>
          <a:p>
            <a:r>
              <a:rPr lang="en-US" dirty="0"/>
              <a:t>107 – Ketan </a:t>
            </a:r>
            <a:r>
              <a:rPr lang="en-US" dirty="0" err="1"/>
              <a:t>Suhaas</a:t>
            </a:r>
            <a:endParaRPr lang="en-US" dirty="0"/>
          </a:p>
          <a:p>
            <a:r>
              <a:rPr lang="en-US" dirty="0"/>
              <a:t>108 - </a:t>
            </a:r>
            <a:r>
              <a:rPr lang="en-US" dirty="0" err="1"/>
              <a:t>Sachin</a:t>
            </a:r>
            <a:r>
              <a:rPr lang="en-US" dirty="0"/>
              <a:t> Agrawal</a:t>
            </a:r>
          </a:p>
        </p:txBody>
      </p:sp>
    </p:spTree>
    <p:extLst>
      <p:ext uri="{BB962C8B-B14F-4D97-AF65-F5344CB8AC3E}">
        <p14:creationId xmlns:p14="http://schemas.microsoft.com/office/powerpoint/2010/main" val="135167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dell\AppData\Local\Microsoft\Windows\INetCache\IE\YUHBKKVJ\Wind_power_plants_in_Xinjiang,_China[1].jpg"/>
          <p:cNvPicPr>
            <a:picLocks noChangeAspect="1" noChangeArrowheads="1"/>
          </p:cNvPicPr>
          <p:nvPr/>
        </p:nvPicPr>
        <p:blipFill>
          <a:blip r:embed="rId2" cstate="print"/>
          <a:srcRect/>
          <a:stretch>
            <a:fillRect/>
          </a:stretch>
        </p:blipFill>
        <p:spPr bwMode="auto">
          <a:xfrm>
            <a:off x="2077375" y="1814004"/>
            <a:ext cx="3094331" cy="2057400"/>
          </a:xfrm>
          <a:prstGeom prst="rect">
            <a:avLst/>
          </a:prstGeom>
          <a:noFill/>
        </p:spPr>
      </p:pic>
      <p:pic>
        <p:nvPicPr>
          <p:cNvPr id="12290" name="Picture 2" descr="C:\Users\dell\AppData\Local\Microsoft\Windows\INetCache\IE\YKKS3CJF\5052486185_f4e5d3e48a_z[1].jpg"/>
          <p:cNvPicPr>
            <a:picLocks noChangeAspect="1" noChangeArrowheads="1"/>
          </p:cNvPicPr>
          <p:nvPr/>
        </p:nvPicPr>
        <p:blipFill>
          <a:blip r:embed="rId3"/>
          <a:srcRect/>
          <a:stretch>
            <a:fillRect/>
          </a:stretch>
        </p:blipFill>
        <p:spPr bwMode="auto">
          <a:xfrm>
            <a:off x="6751751" y="1699704"/>
            <a:ext cx="3048000" cy="2286000"/>
          </a:xfrm>
          <a:prstGeom prst="rect">
            <a:avLst/>
          </a:prstGeom>
          <a:noFill/>
        </p:spPr>
      </p:pic>
      <p:pic>
        <p:nvPicPr>
          <p:cNvPr id="12291" name="Picture 3" descr="C:\Users\dell\AppData\Local\Microsoft\Windows\INetCache\IE\YWZG312Y\220px-Plodozmian[1].jpg"/>
          <p:cNvPicPr>
            <a:picLocks noChangeAspect="1" noChangeArrowheads="1"/>
          </p:cNvPicPr>
          <p:nvPr/>
        </p:nvPicPr>
        <p:blipFill>
          <a:blip r:embed="rId4"/>
          <a:srcRect/>
          <a:stretch>
            <a:fillRect/>
          </a:stretch>
        </p:blipFill>
        <p:spPr bwMode="auto">
          <a:xfrm>
            <a:off x="2077375" y="4407024"/>
            <a:ext cx="3124200" cy="1945525"/>
          </a:xfrm>
          <a:prstGeom prst="rect">
            <a:avLst/>
          </a:prstGeom>
          <a:noFill/>
        </p:spPr>
      </p:pic>
      <p:pic>
        <p:nvPicPr>
          <p:cNvPr id="12293" name="Picture 5" descr="C:\Users\dell\AppData\Local\Microsoft\Windows\INetCache\IE\YUHBKKVJ\erODKygMhX-C_600x380_ZBprRkQU[1].jpg"/>
          <p:cNvPicPr>
            <a:picLocks noChangeAspect="1" noChangeArrowheads="1"/>
          </p:cNvPicPr>
          <p:nvPr/>
        </p:nvPicPr>
        <p:blipFill>
          <a:blip r:embed="rId5"/>
          <a:srcRect/>
          <a:stretch>
            <a:fillRect/>
          </a:stretch>
        </p:blipFill>
        <p:spPr bwMode="auto">
          <a:xfrm>
            <a:off x="6764785" y="4438659"/>
            <a:ext cx="3021932" cy="1913890"/>
          </a:xfrm>
          <a:prstGeom prst="rect">
            <a:avLst/>
          </a:prstGeom>
          <a:noFill/>
        </p:spPr>
      </p:pic>
      <p:sp>
        <p:nvSpPr>
          <p:cNvPr id="6" name="Title 5">
            <a:extLst>
              <a:ext uri="{FF2B5EF4-FFF2-40B4-BE49-F238E27FC236}">
                <a16:creationId xmlns:a16="http://schemas.microsoft.com/office/drawing/2014/main" id="{40D2741A-FD7F-4544-969F-2D820093C363}"/>
              </a:ext>
            </a:extLst>
          </p:cNvPr>
          <p:cNvSpPr>
            <a:spLocks noGrp="1"/>
          </p:cNvSpPr>
          <p:nvPr>
            <p:ph type="ctrTitle"/>
          </p:nvPr>
        </p:nvSpPr>
        <p:spPr>
          <a:xfrm>
            <a:off x="1916570" y="505451"/>
            <a:ext cx="8188171" cy="1087437"/>
          </a:xfrm>
        </p:spPr>
        <p:txBody>
          <a:bodyPr>
            <a:noAutofit/>
          </a:bodyPr>
          <a:lstStyle/>
          <a:p>
            <a:r>
              <a:rPr lang="en-US" sz="4000" b="1" dirty="0"/>
              <a:t>EXAMPLES OF SUSTAINBALE DEVELOPMENT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89"/>
                                        </p:tgtEl>
                                        <p:attrNameLst>
                                          <p:attrName>style.visibility</p:attrName>
                                        </p:attrNameLst>
                                      </p:cBhvr>
                                      <p:to>
                                        <p:strVal val="visible"/>
                                      </p:to>
                                    </p:set>
                                    <p:animEffect transition="in" filter="fade">
                                      <p:cBhvr>
                                        <p:cTn id="12" dur="500"/>
                                        <p:tgtEl>
                                          <p:spTgt spid="12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1"/>
                                        </p:tgtEl>
                                        <p:attrNameLst>
                                          <p:attrName>style.visibility</p:attrName>
                                        </p:attrNameLst>
                                      </p:cBhvr>
                                      <p:to>
                                        <p:strVal val="visible"/>
                                      </p:to>
                                    </p:set>
                                    <p:animEffect transition="in" filter="fade">
                                      <p:cBhvr>
                                        <p:cTn id="22" dur="500"/>
                                        <p:tgtEl>
                                          <p:spTgt spid="122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fade">
                                      <p:cBhvr>
                                        <p:cTn id="27"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3600" y="990601"/>
            <a:ext cx="8229600" cy="4525963"/>
          </a:xfrm>
        </p:spPr>
        <p:txBody>
          <a:bodyPr>
            <a:normAutofit/>
          </a:bodyPr>
          <a:lstStyle/>
          <a:p>
            <a:r>
              <a:rPr lang="en-US" sz="2400" dirty="0"/>
              <a:t> Wind energy is the use of </a:t>
            </a:r>
            <a:r>
              <a:rPr lang="en-US" sz="2400" dirty="0">
                <a:hlinkClick r:id="rId2" tooltip="Wind">
                  <a:extLst>
                    <a:ext uri="{A12FA001-AC4F-418D-AE19-62706E023703}">
                      <ahyp:hlinkClr xmlns:ahyp="http://schemas.microsoft.com/office/drawing/2018/hyperlinkcolor" val="tx"/>
                    </a:ext>
                  </a:extLst>
                </a:hlinkClick>
              </a:rPr>
              <a:t>wind</a:t>
            </a:r>
            <a:r>
              <a:rPr lang="en-US" sz="2400" dirty="0"/>
              <a:t> to provide the </a:t>
            </a:r>
            <a:r>
              <a:rPr lang="en-US" sz="2400" dirty="0">
                <a:hlinkClick r:id="rId3" tooltip="Mechanical power">
                  <a:extLst>
                    <a:ext uri="{A12FA001-AC4F-418D-AE19-62706E023703}">
                      <ahyp:hlinkClr xmlns:ahyp="http://schemas.microsoft.com/office/drawing/2018/hyperlinkcolor" val="tx"/>
                    </a:ext>
                  </a:extLst>
                </a:hlinkClick>
              </a:rPr>
              <a:t>mechanical power</a:t>
            </a:r>
            <a:r>
              <a:rPr lang="en-US" sz="2400" dirty="0"/>
              <a:t> through </a:t>
            </a:r>
            <a:r>
              <a:rPr lang="en-US" sz="2400" dirty="0">
                <a:hlinkClick r:id="rId4" tooltip="Wind turbine">
                  <a:extLst>
                    <a:ext uri="{A12FA001-AC4F-418D-AE19-62706E023703}">
                      <ahyp:hlinkClr xmlns:ahyp="http://schemas.microsoft.com/office/drawing/2018/hyperlinkcolor" val="tx"/>
                    </a:ext>
                  </a:extLst>
                </a:hlinkClick>
              </a:rPr>
              <a:t>wind turbines</a:t>
            </a:r>
            <a:r>
              <a:rPr lang="en-US" sz="2400" dirty="0"/>
              <a:t> to turn </a:t>
            </a:r>
            <a:r>
              <a:rPr lang="en-US" sz="2400" dirty="0">
                <a:hlinkClick r:id="rId5" tooltip="Electric generator">
                  <a:extLst>
                    <a:ext uri="{A12FA001-AC4F-418D-AE19-62706E023703}">
                      <ahyp:hlinkClr xmlns:ahyp="http://schemas.microsoft.com/office/drawing/2018/hyperlinkcolor" val="tx"/>
                    </a:ext>
                  </a:extLst>
                </a:hlinkClick>
              </a:rPr>
              <a:t>electric generators</a:t>
            </a:r>
            <a:r>
              <a:rPr lang="en-US" sz="2400" dirty="0"/>
              <a:t> and provide energy. Wind power is a </a:t>
            </a:r>
            <a:r>
              <a:rPr lang="en-US" sz="2400" dirty="0">
                <a:hlinkClick r:id="rId6" tooltip="Sustainable energy">
                  <a:extLst>
                    <a:ext uri="{A12FA001-AC4F-418D-AE19-62706E023703}">
                      <ahyp:hlinkClr xmlns:ahyp="http://schemas.microsoft.com/office/drawing/2018/hyperlinkcolor" val="tx"/>
                    </a:ext>
                  </a:extLst>
                </a:hlinkClick>
              </a:rPr>
              <a:t>sustainable</a:t>
            </a:r>
            <a:r>
              <a:rPr lang="en-US" sz="2400" dirty="0"/>
              <a:t> and renewable energy.</a:t>
            </a:r>
          </a:p>
        </p:txBody>
      </p:sp>
      <p:pic>
        <p:nvPicPr>
          <p:cNvPr id="16395" name="Picture 11" descr="https://upload.wikimedia.org/wikipedia/commons/thumb/c/c9/Wind_tubines_cumbria.JPG/450px-Wind_tubines_cumbria.JPG"/>
          <p:cNvPicPr>
            <a:picLocks noChangeAspect="1" noChangeArrowheads="1"/>
          </p:cNvPicPr>
          <p:nvPr/>
        </p:nvPicPr>
        <p:blipFill>
          <a:blip r:embed="rId7"/>
          <a:srcRect/>
          <a:stretch>
            <a:fillRect/>
          </a:stretch>
        </p:blipFill>
        <p:spPr bwMode="auto">
          <a:xfrm>
            <a:off x="816746" y="2796466"/>
            <a:ext cx="4191000" cy="1828800"/>
          </a:xfrm>
          <a:prstGeom prst="rect">
            <a:avLst/>
          </a:prstGeom>
          <a:noFill/>
        </p:spPr>
      </p:pic>
      <p:pic>
        <p:nvPicPr>
          <p:cNvPr id="16397" name="Picture 13" descr="https://upload.wikimedia.org/wikipedia/commons/thumb/4/46/Whitelee_panorama.JPG/450px-Whitelee_panorama.JPG"/>
          <p:cNvPicPr>
            <a:picLocks noChangeAspect="1" noChangeArrowheads="1"/>
          </p:cNvPicPr>
          <p:nvPr/>
        </p:nvPicPr>
        <p:blipFill>
          <a:blip r:embed="rId8"/>
          <a:srcRect/>
          <a:stretch>
            <a:fillRect/>
          </a:stretch>
        </p:blipFill>
        <p:spPr bwMode="auto">
          <a:xfrm>
            <a:off x="6658252" y="2796466"/>
            <a:ext cx="4343400" cy="1828800"/>
          </a:xfrm>
          <a:prstGeom prst="rect">
            <a:avLst/>
          </a:prstGeom>
          <a:noFill/>
        </p:spPr>
      </p:pic>
      <p:sp>
        <p:nvSpPr>
          <p:cNvPr id="5" name="TextBox 4">
            <a:extLst>
              <a:ext uri="{FF2B5EF4-FFF2-40B4-BE49-F238E27FC236}">
                <a16:creationId xmlns:a16="http://schemas.microsoft.com/office/drawing/2014/main" id="{0F09C6EB-E20E-4246-8077-70EC199F4764}"/>
              </a:ext>
            </a:extLst>
          </p:cNvPr>
          <p:cNvSpPr txBox="1"/>
          <p:nvPr/>
        </p:nvSpPr>
        <p:spPr>
          <a:xfrm>
            <a:off x="4223551" y="307020"/>
            <a:ext cx="3741937" cy="584775"/>
          </a:xfrm>
          <a:prstGeom prst="rect">
            <a:avLst/>
          </a:prstGeom>
          <a:noFill/>
        </p:spPr>
        <p:txBody>
          <a:bodyPr wrap="square" rtlCol="0">
            <a:spAutoFit/>
          </a:bodyPr>
          <a:lstStyle/>
          <a:p>
            <a:r>
              <a:rPr lang="en-US" sz="3200" dirty="0"/>
              <a:t>WIND ENERGY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95"/>
                                        </p:tgtEl>
                                        <p:attrNameLst>
                                          <p:attrName>style.visibility</p:attrName>
                                        </p:attrNameLst>
                                      </p:cBhvr>
                                      <p:to>
                                        <p:strVal val="visible"/>
                                      </p:to>
                                    </p:set>
                                    <p:animEffect transition="in" filter="fade">
                                      <p:cBhvr>
                                        <p:cTn id="12" dur="500"/>
                                        <p:tgtEl>
                                          <p:spTgt spid="163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97"/>
                                        </p:tgtEl>
                                        <p:attrNameLst>
                                          <p:attrName>style.visibility</p:attrName>
                                        </p:attrNameLst>
                                      </p:cBhvr>
                                      <p:to>
                                        <p:strVal val="visible"/>
                                      </p:to>
                                    </p:set>
                                    <p:animEffect transition="in" filter="fade">
                                      <p:cBhvr>
                                        <p:cTn id="17" dur="500"/>
                                        <p:tgtEl>
                                          <p:spTgt spid="163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43782-CE86-408B-A96C-8029B4B42DF0}"/>
              </a:ext>
            </a:extLst>
          </p:cNvPr>
          <p:cNvSpPr>
            <a:spLocks noGrp="1"/>
          </p:cNvSpPr>
          <p:nvPr>
            <p:ph type="title"/>
          </p:nvPr>
        </p:nvSpPr>
        <p:spPr>
          <a:xfrm>
            <a:off x="758991" y="43306"/>
            <a:ext cx="10515600" cy="1325563"/>
          </a:xfrm>
        </p:spPr>
        <p:txBody>
          <a:bodyPr/>
          <a:lstStyle/>
          <a:p>
            <a:r>
              <a:rPr lang="en-US" dirty="0">
                <a:latin typeface="+mn-lt"/>
              </a:rPr>
              <a:t>SOLAR</a:t>
            </a:r>
            <a:r>
              <a:rPr lang="en-US" dirty="0"/>
              <a:t> </a:t>
            </a:r>
            <a:r>
              <a:rPr lang="en-US" dirty="0">
                <a:latin typeface="+mn-lt"/>
              </a:rPr>
              <a:t>ENERGY</a:t>
            </a:r>
          </a:p>
        </p:txBody>
      </p:sp>
      <p:sp>
        <p:nvSpPr>
          <p:cNvPr id="2" name="Content Placeholder 1"/>
          <p:cNvSpPr>
            <a:spLocks noGrp="1"/>
          </p:cNvSpPr>
          <p:nvPr>
            <p:ph idx="1"/>
          </p:nvPr>
        </p:nvSpPr>
        <p:spPr>
          <a:xfrm>
            <a:off x="1443228" y="1166018"/>
            <a:ext cx="9305544" cy="4525963"/>
          </a:xfrm>
        </p:spPr>
        <p:txBody>
          <a:bodyPr>
            <a:normAutofit/>
          </a:bodyPr>
          <a:lstStyle/>
          <a:p>
            <a:r>
              <a:rPr lang="en-US" sz="2400" b="1" dirty="0"/>
              <a:t>Solar energy</a:t>
            </a:r>
            <a:r>
              <a:rPr lang="en-US" sz="2400" dirty="0"/>
              <a:t> is </a:t>
            </a:r>
            <a:r>
              <a:rPr lang="en-US" sz="2400" dirty="0">
                <a:hlinkClick r:id="rId2" tooltip="Solar irradiance">
                  <a:extLst>
                    <a:ext uri="{A12FA001-AC4F-418D-AE19-62706E023703}">
                      <ahyp:hlinkClr xmlns:ahyp="http://schemas.microsoft.com/office/drawing/2018/hyperlinkcolor" val="tx"/>
                    </a:ext>
                  </a:extLst>
                </a:hlinkClick>
              </a:rPr>
              <a:t>radiant light and heat from the Sun</a:t>
            </a:r>
            <a:r>
              <a:rPr lang="en-US" sz="2400" dirty="0"/>
              <a:t> that is harnessed using a range of ever-evolving technologies such as </a:t>
            </a:r>
            <a:r>
              <a:rPr lang="en-US" sz="2400" dirty="0">
                <a:hlinkClick r:id="rId3" tooltip="Solar heating">
                  <a:extLst>
                    <a:ext uri="{A12FA001-AC4F-418D-AE19-62706E023703}">
                      <ahyp:hlinkClr xmlns:ahyp="http://schemas.microsoft.com/office/drawing/2018/hyperlinkcolor" val="tx"/>
                    </a:ext>
                  </a:extLst>
                </a:hlinkClick>
              </a:rPr>
              <a:t>solar heating</a:t>
            </a:r>
            <a:r>
              <a:rPr lang="en-US" sz="2400" dirty="0"/>
              <a:t>, </a:t>
            </a:r>
            <a:r>
              <a:rPr lang="en-US" sz="2400" dirty="0">
                <a:hlinkClick r:id="rId4" tooltip="Photovoltaics">
                  <a:extLst>
                    <a:ext uri="{A12FA001-AC4F-418D-AE19-62706E023703}">
                      <ahyp:hlinkClr xmlns:ahyp="http://schemas.microsoft.com/office/drawing/2018/hyperlinkcolor" val="tx"/>
                    </a:ext>
                  </a:extLst>
                </a:hlinkClick>
              </a:rPr>
              <a:t>photovoltaics</a:t>
            </a:r>
            <a:r>
              <a:rPr lang="en-US" sz="2400" dirty="0"/>
              <a:t>, </a:t>
            </a:r>
            <a:r>
              <a:rPr lang="en-US" sz="2400" dirty="0">
                <a:hlinkClick r:id="rId5" tooltip="Solar thermal energy">
                  <a:extLst>
                    <a:ext uri="{A12FA001-AC4F-418D-AE19-62706E023703}">
                      <ahyp:hlinkClr xmlns:ahyp="http://schemas.microsoft.com/office/drawing/2018/hyperlinkcolor" val="tx"/>
                    </a:ext>
                  </a:extLst>
                </a:hlinkClick>
              </a:rPr>
              <a:t>solar thermal energy</a:t>
            </a:r>
            <a:r>
              <a:rPr lang="en-US" sz="2400" dirty="0"/>
              <a:t>, </a:t>
            </a:r>
            <a:r>
              <a:rPr lang="en-US" sz="2400" dirty="0">
                <a:hlinkClick r:id="rId6" tooltip="Solar architecture">
                  <a:extLst>
                    <a:ext uri="{A12FA001-AC4F-418D-AE19-62706E023703}">
                      <ahyp:hlinkClr xmlns:ahyp="http://schemas.microsoft.com/office/drawing/2018/hyperlinkcolor" val="tx"/>
                    </a:ext>
                  </a:extLst>
                </a:hlinkClick>
              </a:rPr>
              <a:t>solar architecture</a:t>
            </a:r>
            <a:r>
              <a:rPr lang="en-US" sz="2400" dirty="0"/>
              <a:t>, molten salt power plants and </a:t>
            </a:r>
            <a:r>
              <a:rPr lang="en-US" sz="2400" dirty="0">
                <a:hlinkClick r:id="rId7" tooltip="Artificial photosynthesis">
                  <a:extLst>
                    <a:ext uri="{A12FA001-AC4F-418D-AE19-62706E023703}">
                      <ahyp:hlinkClr xmlns:ahyp="http://schemas.microsoft.com/office/drawing/2018/hyperlinkcolor" val="tx"/>
                    </a:ext>
                  </a:extLst>
                </a:hlinkClick>
              </a:rPr>
              <a:t>artificial photosynthesis</a:t>
            </a:r>
            <a:r>
              <a:rPr lang="en-US" sz="2400" dirty="0"/>
              <a:t>.</a:t>
            </a:r>
          </a:p>
        </p:txBody>
      </p:sp>
      <p:pic>
        <p:nvPicPr>
          <p:cNvPr id="29699" name="Picture 3" descr="C:\Users\dell\AppData\Local\Microsoft\Windows\INetCache\IE\YUHBKKVJ\Photovoltaic_arrays_at_the_Israeli_National_Solar_Energy_Center[1].jpg"/>
          <p:cNvPicPr>
            <a:picLocks noChangeAspect="1" noChangeArrowheads="1"/>
          </p:cNvPicPr>
          <p:nvPr/>
        </p:nvPicPr>
        <p:blipFill>
          <a:blip r:embed="rId8" cstate="print"/>
          <a:srcRect/>
          <a:stretch>
            <a:fillRect/>
          </a:stretch>
        </p:blipFill>
        <p:spPr bwMode="auto">
          <a:xfrm>
            <a:off x="6981087" y="3145219"/>
            <a:ext cx="4114800" cy="3084868"/>
          </a:xfrm>
          <a:prstGeom prst="rect">
            <a:avLst/>
          </a:prstGeom>
          <a:noFill/>
        </p:spPr>
      </p:pic>
      <p:pic>
        <p:nvPicPr>
          <p:cNvPr id="29701" name="Picture 5" descr="C:\Users\dell\AppData\Local\Microsoft\Windows\INetCache\IE\YKKS3CJF\Helios_in_flight[1].jpg"/>
          <p:cNvPicPr>
            <a:picLocks noChangeAspect="1" noChangeArrowheads="1"/>
          </p:cNvPicPr>
          <p:nvPr/>
        </p:nvPicPr>
        <p:blipFill>
          <a:blip r:embed="rId9" cstate="print"/>
          <a:srcRect/>
          <a:stretch>
            <a:fillRect/>
          </a:stretch>
        </p:blipFill>
        <p:spPr bwMode="auto">
          <a:xfrm>
            <a:off x="917409" y="3493852"/>
            <a:ext cx="3991207" cy="26182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fade">
                                      <p:cBhvr>
                                        <p:cTn id="17" dur="500"/>
                                        <p:tgtEl>
                                          <p:spTgt spid="297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699"/>
                                        </p:tgtEl>
                                        <p:attrNameLst>
                                          <p:attrName>style.visibility</p:attrName>
                                        </p:attrNameLst>
                                      </p:cBhvr>
                                      <p:to>
                                        <p:strVal val="visible"/>
                                      </p:to>
                                    </p:set>
                                    <p:animEffect transition="in" filter="fade">
                                      <p:cBhvr>
                                        <p:cTn id="22"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67101" y="360512"/>
            <a:ext cx="8610600" cy="1293028"/>
          </a:xfrm>
        </p:spPr>
        <p:txBody>
          <a:bodyPr>
            <a:normAutofit/>
          </a:bodyPr>
          <a:lstStyle/>
          <a:p>
            <a:pPr algn="ctr"/>
            <a:r>
              <a:rPr lang="en-US" sz="3200" dirty="0">
                <a:latin typeface="+mn-lt"/>
              </a:rPr>
              <a:t>CROP ROTATION</a:t>
            </a:r>
          </a:p>
        </p:txBody>
      </p:sp>
      <p:sp>
        <p:nvSpPr>
          <p:cNvPr id="2" name="Content Placeholder 1"/>
          <p:cNvSpPr>
            <a:spLocks noGrp="1"/>
          </p:cNvSpPr>
          <p:nvPr>
            <p:ph idx="1"/>
          </p:nvPr>
        </p:nvSpPr>
        <p:spPr>
          <a:xfrm>
            <a:off x="553720" y="1838960"/>
            <a:ext cx="10820400" cy="4024125"/>
          </a:xfrm>
        </p:spPr>
        <p:txBody>
          <a:bodyPr>
            <a:normAutofit/>
          </a:bodyPr>
          <a:lstStyle/>
          <a:p>
            <a:r>
              <a:rPr lang="en-US" sz="2000" b="1" dirty="0"/>
              <a:t>Crop rotation</a:t>
            </a:r>
            <a:r>
              <a:rPr lang="en-US" sz="2000" dirty="0"/>
              <a:t> is the practice of growing a series of dissimilar or different types of </a:t>
            </a:r>
            <a:r>
              <a:rPr lang="en-US" sz="2000" dirty="0">
                <a:hlinkClick r:id="rId2" tooltip="Crop">
                  <a:extLst>
                    <a:ext uri="{A12FA001-AC4F-418D-AE19-62706E023703}">
                      <ahyp:hlinkClr xmlns:ahyp="http://schemas.microsoft.com/office/drawing/2018/hyperlinkcolor" val="tx"/>
                    </a:ext>
                  </a:extLst>
                </a:hlinkClick>
              </a:rPr>
              <a:t>crops</a:t>
            </a:r>
            <a:r>
              <a:rPr lang="en-US" sz="2000" dirty="0"/>
              <a:t> in the same area in sequenced </a:t>
            </a:r>
            <a:r>
              <a:rPr lang="en-US" sz="2000" dirty="0">
                <a:hlinkClick r:id="rId3" tooltip="Season">
                  <a:extLst>
                    <a:ext uri="{A12FA001-AC4F-418D-AE19-62706E023703}">
                      <ahyp:hlinkClr xmlns:ahyp="http://schemas.microsoft.com/office/drawing/2018/hyperlinkcolor" val="tx"/>
                    </a:ext>
                  </a:extLst>
                </a:hlinkClick>
              </a:rPr>
              <a:t>seasons</a:t>
            </a:r>
            <a:r>
              <a:rPr lang="en-US" sz="2000" dirty="0"/>
              <a:t>. It is done so that the </a:t>
            </a:r>
            <a:r>
              <a:rPr lang="en-US" sz="2000" dirty="0">
                <a:hlinkClick r:id="rId4" tooltip="Soil">
                  <a:extLst>
                    <a:ext uri="{A12FA001-AC4F-418D-AE19-62706E023703}">
                      <ahyp:hlinkClr xmlns:ahyp="http://schemas.microsoft.com/office/drawing/2018/hyperlinkcolor" val="tx"/>
                    </a:ext>
                  </a:extLst>
                </a:hlinkClick>
              </a:rPr>
              <a:t>soil</a:t>
            </a:r>
            <a:r>
              <a:rPr lang="en-US" sz="2000" dirty="0"/>
              <a:t> of farms is not used for only one set of nutrients. It helps in reducing </a:t>
            </a:r>
            <a:r>
              <a:rPr lang="en-US" sz="2000" dirty="0">
                <a:hlinkClick r:id="rId5" tooltip="Soil erosion">
                  <a:extLst>
                    <a:ext uri="{A12FA001-AC4F-418D-AE19-62706E023703}">
                      <ahyp:hlinkClr xmlns:ahyp="http://schemas.microsoft.com/office/drawing/2018/hyperlinkcolor" val="tx"/>
                    </a:ext>
                  </a:extLst>
                </a:hlinkClick>
              </a:rPr>
              <a:t>soil erosion</a:t>
            </a:r>
            <a:r>
              <a:rPr lang="en-US" sz="2000" dirty="0"/>
              <a:t> and increases </a:t>
            </a:r>
            <a:r>
              <a:rPr lang="en-US" sz="2000" dirty="0">
                <a:hlinkClick r:id="rId6" tooltip="Soil fertility">
                  <a:extLst>
                    <a:ext uri="{A12FA001-AC4F-418D-AE19-62706E023703}">
                      <ahyp:hlinkClr xmlns:ahyp="http://schemas.microsoft.com/office/drawing/2018/hyperlinkcolor" val="tx"/>
                    </a:ext>
                  </a:extLst>
                </a:hlinkClick>
              </a:rPr>
              <a:t>soil fertility</a:t>
            </a:r>
            <a:r>
              <a:rPr lang="en-US" sz="2000" dirty="0"/>
              <a:t> and </a:t>
            </a:r>
            <a:r>
              <a:rPr lang="en-US" sz="2000" dirty="0">
                <a:hlinkClick r:id="rId7" tooltip="Crop yield">
                  <a:extLst>
                    <a:ext uri="{A12FA001-AC4F-418D-AE19-62706E023703}">
                      <ahyp:hlinkClr xmlns:ahyp="http://schemas.microsoft.com/office/drawing/2018/hyperlinkcolor" val="tx"/>
                    </a:ext>
                  </a:extLst>
                </a:hlinkClick>
              </a:rPr>
              <a:t>crop yield</a:t>
            </a:r>
            <a:r>
              <a:rPr lang="en-US" sz="2000" dirty="0"/>
              <a:t>.</a:t>
            </a:r>
          </a:p>
        </p:txBody>
      </p:sp>
      <p:pic>
        <p:nvPicPr>
          <p:cNvPr id="30722" name="Picture 2" descr="C:\Users\dell\AppData\Local\Microsoft\Windows\INetCache\IE\YUHBKKVJ\1200px-J9020Burol15Balagtasfvf[1].jpg"/>
          <p:cNvPicPr>
            <a:picLocks noChangeAspect="1" noChangeArrowheads="1"/>
          </p:cNvPicPr>
          <p:nvPr/>
        </p:nvPicPr>
        <p:blipFill>
          <a:blip r:embed="rId8" cstate="print"/>
          <a:srcRect/>
          <a:stretch>
            <a:fillRect/>
          </a:stretch>
        </p:blipFill>
        <p:spPr bwMode="auto">
          <a:xfrm>
            <a:off x="1638301" y="3276600"/>
            <a:ext cx="3657600" cy="2743200"/>
          </a:xfrm>
          <a:prstGeom prst="rect">
            <a:avLst/>
          </a:prstGeom>
          <a:noFill/>
        </p:spPr>
      </p:pic>
      <p:pic>
        <p:nvPicPr>
          <p:cNvPr id="30724" name="Picture 4" descr="C:\Users\dell\AppData\Local\Microsoft\Windows\INetCache\IE\YKKS3CJF\View_of_Sugar_Yield_Decline_Joint_Venture,_crop_rotation_experiment,_Feluga_(near_Tully),_Queensland,_2007[1].jpg"/>
          <p:cNvPicPr>
            <a:picLocks noChangeAspect="1" noChangeArrowheads="1"/>
          </p:cNvPicPr>
          <p:nvPr/>
        </p:nvPicPr>
        <p:blipFill>
          <a:blip r:embed="rId9" cstate="print"/>
          <a:srcRect/>
          <a:stretch>
            <a:fillRect/>
          </a:stretch>
        </p:blipFill>
        <p:spPr bwMode="auto">
          <a:xfrm>
            <a:off x="6896101" y="3276600"/>
            <a:ext cx="4268259" cy="2768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2"/>
                                        </p:tgtEl>
                                        <p:attrNameLst>
                                          <p:attrName>style.visibility</p:attrName>
                                        </p:attrNameLst>
                                      </p:cBhvr>
                                      <p:to>
                                        <p:strVal val="visible"/>
                                      </p:to>
                                    </p:set>
                                    <p:animEffect transition="in" filter="fade">
                                      <p:cBhvr>
                                        <p:cTn id="17" dur="500"/>
                                        <p:tgtEl>
                                          <p:spTgt spid="307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4"/>
                                        </p:tgtEl>
                                        <p:attrNameLst>
                                          <p:attrName>style.visibility</p:attrName>
                                        </p:attrNameLst>
                                      </p:cBhvr>
                                      <p:to>
                                        <p:strVal val="visible"/>
                                      </p:to>
                                    </p:set>
                                    <p:animEffect transition="in" filter="fade">
                                      <p:cBhvr>
                                        <p:cTn id="22"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46400" y="310268"/>
            <a:ext cx="8610600" cy="1293028"/>
          </a:xfrm>
        </p:spPr>
        <p:txBody>
          <a:bodyPr>
            <a:normAutofit/>
          </a:bodyPr>
          <a:lstStyle/>
          <a:p>
            <a:pPr algn="ctr"/>
            <a:r>
              <a:rPr lang="en-US" sz="3200" b="1" dirty="0"/>
              <a:t>NUMERICALS</a:t>
            </a:r>
          </a:p>
        </p:txBody>
      </p:sp>
      <p:pic>
        <p:nvPicPr>
          <p:cNvPr id="31747" name="Picture 3"/>
          <p:cNvPicPr>
            <a:picLocks noChangeAspect="1" noChangeArrowheads="1"/>
          </p:cNvPicPr>
          <p:nvPr/>
        </p:nvPicPr>
        <p:blipFill rotWithShape="1">
          <a:blip r:embed="rId2"/>
          <a:srcRect l="12518" t="4113" r="12518" b="40625"/>
          <a:stretch/>
        </p:blipFill>
        <p:spPr bwMode="auto">
          <a:xfrm>
            <a:off x="1696720" y="1688336"/>
            <a:ext cx="9144000" cy="37898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fade">
                                      <p:cBhvr>
                                        <p:cTn id="12"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l="14056" t="3127" r="14496" b="52083"/>
          <a:stretch>
            <a:fillRect/>
          </a:stretch>
        </p:blipFill>
        <p:spPr bwMode="auto">
          <a:xfrm>
            <a:off x="1434913" y="1606217"/>
            <a:ext cx="9921896" cy="34970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fade">
                                      <p:cBhvr>
                                        <p:cTn id="7"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FA31-5864-45E5-8C07-705E218DFF7C}"/>
              </a:ext>
            </a:extLst>
          </p:cNvPr>
          <p:cNvSpPr>
            <a:spLocks noGrp="1"/>
          </p:cNvSpPr>
          <p:nvPr>
            <p:ph type="ctrTitle"/>
          </p:nvPr>
        </p:nvSpPr>
        <p:spPr>
          <a:xfrm>
            <a:off x="1524000" y="1229603"/>
            <a:ext cx="9144000" cy="1531448"/>
          </a:xfrm>
        </p:spPr>
        <p:txBody>
          <a:bodyPr>
            <a:noAutofit/>
          </a:bodyPr>
          <a:lstStyle/>
          <a:p>
            <a:r>
              <a:rPr lang="en-IN" sz="9600" dirty="0"/>
              <a:t>CASE STUDIES</a:t>
            </a:r>
          </a:p>
        </p:txBody>
      </p:sp>
      <p:sp>
        <p:nvSpPr>
          <p:cNvPr id="3" name="Subtitle 2">
            <a:extLst>
              <a:ext uri="{FF2B5EF4-FFF2-40B4-BE49-F238E27FC236}">
                <a16:creationId xmlns:a16="http://schemas.microsoft.com/office/drawing/2014/main" id="{F8D41CFC-C4F4-45D3-B764-61DFDDB3AA43}"/>
              </a:ext>
            </a:extLst>
          </p:cNvPr>
          <p:cNvSpPr>
            <a:spLocks noGrp="1"/>
          </p:cNvSpPr>
          <p:nvPr>
            <p:ph type="subTitle" idx="1"/>
          </p:nvPr>
        </p:nvSpPr>
        <p:spPr/>
        <p:txBody>
          <a:bodyPr>
            <a:normAutofit fontScale="70000" lnSpcReduction="20000"/>
          </a:bodyPr>
          <a:lstStyle/>
          <a:p>
            <a:pPr marL="342900" indent="-342900" algn="l">
              <a:buFont typeface="Arial" panose="020B0604020202020204" pitchFamily="34" charset="0"/>
              <a:buChar char="•"/>
            </a:pPr>
            <a:r>
              <a:rPr lang="en-IN" sz="3000" dirty="0">
                <a:solidFill>
                  <a:schemeClr val="tx1">
                    <a:lumMod val="75000"/>
                    <a:lumOff val="25000"/>
                  </a:schemeClr>
                </a:solidFill>
              </a:rPr>
              <a:t>Air Pollution / Transport</a:t>
            </a:r>
          </a:p>
          <a:p>
            <a:pPr marL="342900" indent="-342900" algn="l">
              <a:buFont typeface="Arial" panose="020B0604020202020204" pitchFamily="34" charset="0"/>
              <a:buChar char="•"/>
            </a:pPr>
            <a:r>
              <a:rPr lang="en-IN" sz="3000" dirty="0">
                <a:solidFill>
                  <a:schemeClr val="tx1">
                    <a:lumMod val="75000"/>
                    <a:lumOff val="25000"/>
                  </a:schemeClr>
                </a:solidFill>
              </a:rPr>
              <a:t>IIT-Roorkee to work on energy efficiency with Power-grid Corp</a:t>
            </a:r>
          </a:p>
        </p:txBody>
      </p:sp>
    </p:spTree>
    <p:extLst>
      <p:ext uri="{BB962C8B-B14F-4D97-AF65-F5344CB8AC3E}">
        <p14:creationId xmlns:p14="http://schemas.microsoft.com/office/powerpoint/2010/main" val="157963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274A-AD1B-41F1-B4EB-56A4DF2E36E6}"/>
              </a:ext>
            </a:extLst>
          </p:cNvPr>
          <p:cNvSpPr>
            <a:spLocks noGrp="1"/>
          </p:cNvSpPr>
          <p:nvPr>
            <p:ph type="title"/>
          </p:nvPr>
        </p:nvSpPr>
        <p:spPr>
          <a:xfrm>
            <a:off x="838200" y="378691"/>
            <a:ext cx="10515600" cy="1446934"/>
          </a:xfrm>
        </p:spPr>
        <p:txBody>
          <a:bodyPr/>
          <a:lstStyle/>
          <a:p>
            <a:r>
              <a:rPr lang="en-IN" b="1" dirty="0">
                <a:solidFill>
                  <a:schemeClr val="tx1">
                    <a:lumMod val="75000"/>
                    <a:lumOff val="25000"/>
                  </a:schemeClr>
                </a:solidFill>
              </a:rPr>
              <a:t>AIR POLLUTION/TRANSPORT</a:t>
            </a:r>
            <a:br>
              <a:rPr lang="en-IN" b="1" dirty="0">
                <a:solidFill>
                  <a:schemeClr val="tx1">
                    <a:lumMod val="75000"/>
                    <a:lumOff val="25000"/>
                  </a:schemeClr>
                </a:solidFill>
              </a:rPr>
            </a:br>
            <a:endParaRPr lang="en-IN" dirty="0"/>
          </a:p>
        </p:txBody>
      </p:sp>
      <p:sp>
        <p:nvSpPr>
          <p:cNvPr id="3" name="Content Placeholder 2">
            <a:extLst>
              <a:ext uri="{FF2B5EF4-FFF2-40B4-BE49-F238E27FC236}">
                <a16:creationId xmlns:a16="http://schemas.microsoft.com/office/drawing/2014/main" id="{51BD6B1C-A56C-4EB0-AA3E-1DBD32CADA83}"/>
              </a:ext>
            </a:extLst>
          </p:cNvPr>
          <p:cNvSpPr>
            <a:spLocks noGrp="1"/>
          </p:cNvSpPr>
          <p:nvPr>
            <p:ph idx="1"/>
          </p:nvPr>
        </p:nvSpPr>
        <p:spPr>
          <a:xfrm>
            <a:off x="653473" y="1391516"/>
            <a:ext cx="10515600" cy="4351338"/>
          </a:xfrm>
        </p:spPr>
        <p:txBody>
          <a:bodyPr>
            <a:normAutofit/>
          </a:bodyPr>
          <a:lstStyle/>
          <a:p>
            <a:pPr marL="0" indent="0">
              <a:buNone/>
            </a:pPr>
            <a:r>
              <a:rPr lang="en-IN" sz="2400" dirty="0"/>
              <a:t>During the late 1980s it became clear that California's growing air pollution problem could not improve without some very significant changes.</a:t>
            </a:r>
          </a:p>
          <a:p>
            <a:pPr marL="0" indent="0">
              <a:buNone/>
            </a:pPr>
            <a:r>
              <a:rPr lang="en-IN" sz="2400" dirty="0"/>
              <a:t>One of the most progressive solutions laid on the table was the further development of zero emission vehicles (ZEVs).</a:t>
            </a:r>
          </a:p>
        </p:txBody>
      </p:sp>
      <p:pic>
        <p:nvPicPr>
          <p:cNvPr id="4" name="Picture 3">
            <a:extLst>
              <a:ext uri="{FF2B5EF4-FFF2-40B4-BE49-F238E27FC236}">
                <a16:creationId xmlns:a16="http://schemas.microsoft.com/office/drawing/2014/main" id="{122F3E29-6AA6-458F-92CA-A48B417E99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9000" y="3182534"/>
            <a:ext cx="2844800" cy="2844800"/>
          </a:xfrm>
          <a:prstGeom prst="rect">
            <a:avLst/>
          </a:prstGeom>
          <a:noFill/>
          <a:ln>
            <a:noFill/>
          </a:ln>
        </p:spPr>
      </p:pic>
    </p:spTree>
    <p:extLst>
      <p:ext uri="{BB962C8B-B14F-4D97-AF65-F5344CB8AC3E}">
        <p14:creationId xmlns:p14="http://schemas.microsoft.com/office/powerpoint/2010/main" val="42064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3</TotalTime>
  <Words>474</Words>
  <Application>Microsoft Office PowerPoint</Application>
  <PresentationFormat>Widescreen</PresentationFormat>
  <Paragraphs>60</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Vapor Trail</vt:lpstr>
      <vt:lpstr>SUSTAINABILITY AND DEVELOPMENT</vt:lpstr>
      <vt:lpstr>EXAMPLES OF SUSTAINBALE DEVELOPMENT</vt:lpstr>
      <vt:lpstr>PowerPoint Presentation</vt:lpstr>
      <vt:lpstr>SOLAR ENERGY</vt:lpstr>
      <vt:lpstr>CROP ROTATION</vt:lpstr>
      <vt:lpstr>NUMERICALS</vt:lpstr>
      <vt:lpstr>PowerPoint Presentation</vt:lpstr>
      <vt:lpstr>CASE STUDIES</vt:lpstr>
      <vt:lpstr>AIR POLLUTION/TRANSPORT </vt:lpstr>
      <vt:lpstr>PowerPoint Presentation</vt:lpstr>
      <vt:lpstr>PowerPoint Presentation</vt:lpstr>
      <vt:lpstr> IIT ROORKEE TO WORK ON ENERGY EFFICIENCY WITH POWER-GRID CORP </vt:lpstr>
      <vt:lpstr>PowerPoint Presentation</vt:lpstr>
      <vt:lpstr>SUSTAINABILITY</vt:lpstr>
      <vt:lpstr>Principles of Sustainability</vt:lpstr>
      <vt:lpstr>PowerPoint Presentation</vt:lpstr>
      <vt:lpstr>Procedure-</vt:lpstr>
      <vt:lpstr>PowerPoint Presentation</vt:lpstr>
      <vt:lpstr>ABOUT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AND DEVELOPMENT</dc:title>
  <dc:creator>Aman soni</dc:creator>
  <cp:lastModifiedBy>Aman soni</cp:lastModifiedBy>
  <cp:revision>3</cp:revision>
  <dcterms:created xsi:type="dcterms:W3CDTF">2019-10-09T16:46:50Z</dcterms:created>
  <dcterms:modified xsi:type="dcterms:W3CDTF">2019-10-09T16:53:34Z</dcterms:modified>
</cp:coreProperties>
</file>